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59888" cy="32759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3" autoAdjust="0"/>
    <p:restoredTop sz="94660"/>
  </p:normalViewPr>
  <p:slideViewPr>
    <p:cSldViewPr snapToGrid="0">
      <p:cViewPr>
        <p:scale>
          <a:sx n="33" d="100"/>
          <a:sy n="33" d="100"/>
        </p:scale>
        <p:origin x="-210" y="2742"/>
      </p:cViewPr>
      <p:guideLst>
        <p:guide orient="horz" pos="10318"/>
        <p:guide pos="69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992" y="5361362"/>
            <a:ext cx="18665905" cy="11405211"/>
          </a:xfrm>
        </p:spPr>
        <p:txBody>
          <a:bodyPr anchor="b"/>
          <a:lstStyle>
            <a:lvl1pPr algn="ctr">
              <a:defRPr sz="1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4986" y="17206402"/>
            <a:ext cx="16469916" cy="7909330"/>
          </a:xfrm>
        </p:spPr>
        <p:txBody>
          <a:bodyPr/>
          <a:lstStyle>
            <a:lvl1pPr marL="0" indent="0" algn="ctr">
              <a:buNone/>
              <a:defRPr sz="5764"/>
            </a:lvl1pPr>
            <a:lvl2pPr marL="1098012" indent="0" algn="ctr">
              <a:buNone/>
              <a:defRPr sz="4803"/>
            </a:lvl2pPr>
            <a:lvl3pPr marL="2196023" indent="0" algn="ctr">
              <a:buNone/>
              <a:defRPr sz="4323"/>
            </a:lvl3pPr>
            <a:lvl4pPr marL="3294035" indent="0" algn="ctr">
              <a:buNone/>
              <a:defRPr sz="3843"/>
            </a:lvl4pPr>
            <a:lvl5pPr marL="4392046" indent="0" algn="ctr">
              <a:buNone/>
              <a:defRPr sz="3843"/>
            </a:lvl5pPr>
            <a:lvl6pPr marL="5490058" indent="0" algn="ctr">
              <a:buNone/>
              <a:defRPr sz="3843"/>
            </a:lvl6pPr>
            <a:lvl7pPr marL="6588069" indent="0" algn="ctr">
              <a:buNone/>
              <a:defRPr sz="3843"/>
            </a:lvl7pPr>
            <a:lvl8pPr marL="7686081" indent="0" algn="ctr">
              <a:buNone/>
              <a:defRPr sz="3843"/>
            </a:lvl8pPr>
            <a:lvl9pPr marL="8784092" indent="0" algn="ctr">
              <a:buNone/>
              <a:defRPr sz="3843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84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345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15046" y="1744148"/>
            <a:ext cx="4735101" cy="2776228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9743" y="1744148"/>
            <a:ext cx="13930804" cy="277622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86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427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306" y="8167172"/>
            <a:ext cx="18940403" cy="13627102"/>
          </a:xfrm>
        </p:spPr>
        <p:txBody>
          <a:bodyPr anchor="b"/>
          <a:lstStyle>
            <a:lvl1pPr>
              <a:defRPr sz="1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8306" y="21923192"/>
            <a:ext cx="18940403" cy="7166171"/>
          </a:xfrm>
        </p:spPr>
        <p:txBody>
          <a:bodyPr/>
          <a:lstStyle>
            <a:lvl1pPr marL="0" indent="0">
              <a:buNone/>
              <a:defRPr sz="5764">
                <a:solidFill>
                  <a:schemeClr val="tx1"/>
                </a:solidFill>
              </a:defRPr>
            </a:lvl1pPr>
            <a:lvl2pPr marL="1098012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2pPr>
            <a:lvl3pPr marL="2196023" indent="0">
              <a:buNone/>
              <a:defRPr sz="4323">
                <a:solidFill>
                  <a:schemeClr val="tx1">
                    <a:tint val="75000"/>
                  </a:schemeClr>
                </a:solidFill>
              </a:defRPr>
            </a:lvl3pPr>
            <a:lvl4pPr marL="3294035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4pPr>
            <a:lvl5pPr marL="4392046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5pPr>
            <a:lvl6pPr marL="5490058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6pPr>
            <a:lvl7pPr marL="6588069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7pPr>
            <a:lvl8pPr marL="7686081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8pPr>
            <a:lvl9pPr marL="8784092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132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9743" y="8720740"/>
            <a:ext cx="9332952" cy="207856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7194" y="8720740"/>
            <a:ext cx="9332952" cy="207856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073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1744155"/>
            <a:ext cx="18940403" cy="633201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605" y="8030666"/>
            <a:ext cx="9290060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605" y="11966372"/>
            <a:ext cx="9290060" cy="176007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17194" y="8030666"/>
            <a:ext cx="9335813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17194" y="11966372"/>
            <a:ext cx="9335813" cy="176007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033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51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303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5813" y="4716790"/>
            <a:ext cx="11117193" cy="23280585"/>
          </a:xfrm>
        </p:spPr>
        <p:txBody>
          <a:bodyPr/>
          <a:lstStyle>
            <a:lvl1pPr>
              <a:defRPr sz="7685"/>
            </a:lvl1pPr>
            <a:lvl2pPr>
              <a:defRPr sz="6724"/>
            </a:lvl2pPr>
            <a:lvl3pPr>
              <a:defRPr sz="5764"/>
            </a:lvl3pPr>
            <a:lvl4pPr>
              <a:defRPr sz="4803"/>
            </a:lvl4pPr>
            <a:lvl5pPr>
              <a:defRPr sz="4803"/>
            </a:lvl5pPr>
            <a:lvl6pPr>
              <a:defRPr sz="4803"/>
            </a:lvl6pPr>
            <a:lvl7pPr>
              <a:defRPr sz="4803"/>
            </a:lvl7pPr>
            <a:lvl8pPr>
              <a:defRPr sz="4803"/>
            </a:lvl8pPr>
            <a:lvl9pPr>
              <a:defRPr sz="4803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683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35813" y="4716790"/>
            <a:ext cx="11117193" cy="23280585"/>
          </a:xfrm>
        </p:spPr>
        <p:txBody>
          <a:bodyPr anchor="t"/>
          <a:lstStyle>
            <a:lvl1pPr marL="0" indent="0">
              <a:buNone/>
              <a:defRPr sz="7685"/>
            </a:lvl1pPr>
            <a:lvl2pPr marL="1098012" indent="0">
              <a:buNone/>
              <a:defRPr sz="6724"/>
            </a:lvl2pPr>
            <a:lvl3pPr marL="2196023" indent="0">
              <a:buNone/>
              <a:defRPr sz="5764"/>
            </a:lvl3pPr>
            <a:lvl4pPr marL="3294035" indent="0">
              <a:buNone/>
              <a:defRPr sz="4803"/>
            </a:lvl4pPr>
            <a:lvl5pPr marL="4392046" indent="0">
              <a:buNone/>
              <a:defRPr sz="4803"/>
            </a:lvl5pPr>
            <a:lvl6pPr marL="5490058" indent="0">
              <a:buNone/>
              <a:defRPr sz="4803"/>
            </a:lvl6pPr>
            <a:lvl7pPr marL="6588069" indent="0">
              <a:buNone/>
              <a:defRPr sz="4803"/>
            </a:lvl7pPr>
            <a:lvl8pPr marL="7686081" indent="0">
              <a:buNone/>
              <a:defRPr sz="4803"/>
            </a:lvl8pPr>
            <a:lvl9pPr marL="8784092" indent="0">
              <a:buNone/>
              <a:defRPr sz="4803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03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9743" y="1744155"/>
            <a:ext cx="18940403" cy="6332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9743" y="8720740"/>
            <a:ext cx="18940403" cy="20785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9742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4BA3-83C8-46BC-B43A-3209F898C737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213" y="30363349"/>
            <a:ext cx="7411462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09171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91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6023" rtl="0" eaLnBrk="1" latinLnBrk="0" hangingPunct="1">
        <a:lnSpc>
          <a:spcPct val="90000"/>
        </a:lnSpc>
        <a:spcBef>
          <a:spcPct val="0"/>
        </a:spcBef>
        <a:buNone/>
        <a:defRPr sz="105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9006" indent="-549006" algn="l" defTabSz="2196023" rtl="0" eaLnBrk="1" latinLnBrk="0" hangingPunct="1">
        <a:lnSpc>
          <a:spcPct val="90000"/>
        </a:lnSpc>
        <a:spcBef>
          <a:spcPts val="2402"/>
        </a:spcBef>
        <a:buFont typeface="Arial" panose="020B0604020202020204" pitchFamily="34" charset="0"/>
        <a:buChar char="•"/>
        <a:defRPr sz="6724" kern="1200">
          <a:solidFill>
            <a:schemeClr val="tx1"/>
          </a:solidFill>
          <a:latin typeface="+mn-lt"/>
          <a:ea typeface="+mn-ea"/>
          <a:cs typeface="+mn-cs"/>
        </a:defRPr>
      </a:lvl1pPr>
      <a:lvl2pPr marL="1647017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2pPr>
      <a:lvl3pPr marL="2745029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803" kern="1200">
          <a:solidFill>
            <a:schemeClr val="tx1"/>
          </a:solidFill>
          <a:latin typeface="+mn-lt"/>
          <a:ea typeface="+mn-ea"/>
          <a:cs typeface="+mn-cs"/>
        </a:defRPr>
      </a:lvl3pPr>
      <a:lvl4pPr marL="3843040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941052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6039063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7137075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8235086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9333098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1pPr>
      <a:lvl2pPr marL="109801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2pPr>
      <a:lvl3pPr marL="2196023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3pPr>
      <a:lvl4pPr marL="3294035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392046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5490058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6588069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7686081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878409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n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1959888" cy="3275698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05075" y="4686299"/>
            <a:ext cx="17722096" cy="971551"/>
          </a:xfrm>
        </p:spPr>
        <p:txBody>
          <a:bodyPr>
            <a:normAutofit fontScale="90000"/>
          </a:bodyPr>
          <a:lstStyle/>
          <a:p>
            <a:r>
              <a:rPr lang="es-ES" sz="6700" b="1" dirty="0" smtClean="0"/>
              <a:t>XI Taller Internacional de Evaluación de la Calidad y Acreditación en la </a:t>
            </a:r>
            <a:r>
              <a:rPr lang="es-ES" sz="6700" b="1" dirty="0" smtClean="0"/>
              <a:t>Educación</a:t>
            </a:r>
            <a:endParaRPr lang="en-US" sz="6600" b="1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71575" y="10601325"/>
            <a:ext cx="19202399" cy="2171700"/>
          </a:xfrm>
        </p:spPr>
        <p:txBody>
          <a:bodyPr>
            <a:noAutofit/>
          </a:bodyPr>
          <a:lstStyle/>
          <a:p>
            <a:pPr algn="just"/>
            <a:r>
              <a:rPr lang="es-ES" sz="3200" dirty="0" smtClean="0"/>
              <a:t>El departamento de Educación Especial </a:t>
            </a:r>
            <a:r>
              <a:rPr lang="es-ES" sz="3200" dirty="0" smtClean="0"/>
              <a:t>al insertarse </a:t>
            </a:r>
            <a:r>
              <a:rPr lang="es-ES" sz="3200" dirty="0" smtClean="0"/>
              <a:t>en el </a:t>
            </a:r>
            <a:r>
              <a:rPr lang="es-ES" sz="3200" dirty="0" smtClean="0"/>
              <a:t>SEA-CU se percata de la importancia </a:t>
            </a:r>
            <a:r>
              <a:rPr lang="es-ES" sz="3200" dirty="0" smtClean="0"/>
              <a:t>de la estrategia de </a:t>
            </a:r>
            <a:r>
              <a:rPr lang="es-ES" sz="3200" dirty="0" smtClean="0"/>
              <a:t>formación doctoral</a:t>
            </a:r>
            <a:r>
              <a:rPr lang="es-ES" sz="3200" dirty="0" smtClean="0"/>
              <a:t>, consolidación del claustro y cultura de </a:t>
            </a:r>
            <a:r>
              <a:rPr lang="es-ES" sz="3200" dirty="0" smtClean="0"/>
              <a:t>la profesión al posibilitar </a:t>
            </a:r>
            <a:r>
              <a:rPr lang="es-ES" sz="3200" dirty="0" smtClean="0"/>
              <a:t>trazar una  perspectiva de </a:t>
            </a:r>
            <a:r>
              <a:rPr lang="es-ES" sz="3200" dirty="0" smtClean="0"/>
              <a:t>desarrollo vinculado con la </a:t>
            </a:r>
            <a:r>
              <a:rPr lang="es-ES" sz="3200" dirty="0" smtClean="0"/>
              <a:t>proyección </a:t>
            </a:r>
            <a:r>
              <a:rPr lang="es-ES" sz="3200" dirty="0" smtClean="0"/>
              <a:t>del aseguramiento y </a:t>
            </a:r>
            <a:r>
              <a:rPr lang="es-ES" sz="3200" dirty="0" smtClean="0"/>
              <a:t>mejora y el fortalecimiento de la pirámide </a:t>
            </a:r>
            <a:r>
              <a:rPr lang="es-ES" sz="3200" dirty="0" smtClean="0"/>
              <a:t>científica. Su objetivo es proponer </a:t>
            </a:r>
            <a:r>
              <a:rPr lang="es-ES" sz="3200" dirty="0" smtClean="0"/>
              <a:t>una estrategia de </a:t>
            </a:r>
            <a:r>
              <a:rPr lang="es-ES" sz="3200" dirty="0" smtClean="0"/>
              <a:t>formación </a:t>
            </a:r>
            <a:r>
              <a:rPr lang="es-ES" sz="3200" dirty="0" smtClean="0"/>
              <a:t>doctoral </a:t>
            </a:r>
            <a:r>
              <a:rPr lang="es-ES" sz="3200" dirty="0" smtClean="0"/>
              <a:t>que garantice su </a:t>
            </a:r>
            <a:r>
              <a:rPr lang="es-ES" sz="3200" dirty="0" smtClean="0"/>
              <a:t>desarrollo </a:t>
            </a:r>
            <a:r>
              <a:rPr lang="es-ES" sz="3200" dirty="0" smtClean="0"/>
              <a:t>integral </a:t>
            </a:r>
            <a:r>
              <a:rPr lang="es-ES" sz="3200" dirty="0" smtClean="0"/>
              <a:t>y </a:t>
            </a:r>
            <a:r>
              <a:rPr lang="es-ES" sz="3200" dirty="0" smtClean="0"/>
              <a:t>pertinente.</a:t>
            </a:r>
            <a:endParaRPr lang="es-ES" sz="3200" dirty="0" smtClean="0"/>
          </a:p>
          <a:p>
            <a:endParaRPr lang="es-ES" sz="3200" dirty="0" smtClean="0"/>
          </a:p>
        </p:txBody>
      </p:sp>
      <p:sp>
        <p:nvSpPr>
          <p:cNvPr id="28" name="Título 1"/>
          <p:cNvSpPr txBox="1">
            <a:spLocks/>
          </p:cNvSpPr>
          <p:nvPr/>
        </p:nvSpPr>
        <p:spPr>
          <a:xfrm>
            <a:off x="2590800" y="5896195"/>
            <a:ext cx="17722096" cy="111420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21960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41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9600" dirty="0" smtClean="0"/>
              <a:t>LA ACREDITACIÓN, GARANTE DE LA CALIDAD ASCENDENTE DEL DEPARTAMENTO DE EDUCACIÓN </a:t>
            </a:r>
            <a:r>
              <a:rPr lang="es-ES" sz="9600" dirty="0" smtClean="0"/>
              <a:t>ESPECIAL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29" name="Text Placeholder 37">
            <a:extLst>
              <a:ext uri="{FF2B5EF4-FFF2-40B4-BE49-F238E27FC236}">
                <a16:creationId xmlns:a16="http://schemas.microsoft.com/office/drawing/2014/main" xmlns="" id="{0F56D88A-4B12-0F47-8D8A-2F1828CAE02A}"/>
              </a:ext>
            </a:extLst>
          </p:cNvPr>
          <p:cNvSpPr txBox="1">
            <a:spLocks/>
          </p:cNvSpPr>
          <p:nvPr/>
        </p:nvSpPr>
        <p:spPr>
          <a:xfrm>
            <a:off x="1514476" y="7886700"/>
            <a:ext cx="18545174" cy="1503202"/>
          </a:xfrm>
          <a:prstGeom prst="rect">
            <a:avLst/>
          </a:prstGeom>
        </p:spPr>
        <p:txBody>
          <a:bodyPr/>
          <a:lstStyle>
            <a:lvl1pPr marL="549006" indent="-549006" algn="l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Char char="•"/>
              <a:defRPr sz="6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7017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5029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43040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41052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39063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37075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35086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333098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5400" dirty="0" smtClean="0"/>
              <a:t>Dr. C. Olivia García </a:t>
            </a:r>
            <a:r>
              <a:rPr lang="es-ES" sz="5400" dirty="0" smtClean="0"/>
              <a:t>Reyes </a:t>
            </a:r>
            <a:r>
              <a:rPr lang="es-ES" sz="5400" dirty="0" smtClean="0"/>
              <a:t>(UPR) </a:t>
            </a:r>
            <a:r>
              <a:rPr lang="es-ES" sz="5400" dirty="0" smtClean="0"/>
              <a:t>Dr. </a:t>
            </a:r>
            <a:r>
              <a:rPr lang="es-ES" sz="5400" dirty="0" smtClean="0"/>
              <a:t>C. Ana Isis Valdés </a:t>
            </a:r>
            <a:r>
              <a:rPr lang="es-ES" sz="5400" dirty="0" err="1" smtClean="0"/>
              <a:t>Valdés</a:t>
            </a:r>
            <a:r>
              <a:rPr lang="es-ES" sz="5400" dirty="0" smtClean="0"/>
              <a:t> </a:t>
            </a:r>
            <a:r>
              <a:rPr lang="es-ES" sz="5400" dirty="0" smtClean="0"/>
              <a:t>(</a:t>
            </a:r>
            <a:r>
              <a:rPr lang="es-ES" sz="5400" dirty="0" smtClean="0"/>
              <a:t>UPR)  </a:t>
            </a:r>
            <a:r>
              <a:rPr lang="es-ES" sz="5400" dirty="0" smtClean="0"/>
              <a:t>D</a:t>
            </a:r>
            <a:r>
              <a:rPr lang="es-ES" sz="5400" dirty="0" smtClean="0"/>
              <a:t>r. </a:t>
            </a:r>
            <a:r>
              <a:rPr lang="es-ES" sz="5400" dirty="0" smtClean="0"/>
              <a:t>C. Sayuris González </a:t>
            </a:r>
            <a:r>
              <a:rPr lang="es-ES" sz="5400" dirty="0" smtClean="0"/>
              <a:t>Reyes (UPR)</a:t>
            </a:r>
            <a:endParaRPr lang="es-ES" sz="5400" dirty="0" smtClean="0"/>
          </a:p>
          <a:p>
            <a:pPr marL="0" indent="0" algn="ctr">
              <a:buNone/>
            </a:pPr>
            <a:r>
              <a:rPr lang="es-ES" sz="5400" dirty="0" smtClean="0"/>
              <a:t> </a:t>
            </a:r>
            <a:endParaRPr lang="es-ES" sz="5400" dirty="0" smtClean="0"/>
          </a:p>
          <a:p>
            <a:pPr marL="0" indent="0" algn="ctr">
              <a:buNone/>
            </a:pPr>
            <a:r>
              <a:rPr lang="es-ES" sz="5400" dirty="0" smtClean="0"/>
              <a:t> </a:t>
            </a:r>
          </a:p>
          <a:p>
            <a:pPr marL="0" indent="0" algn="ctr">
              <a:buNone/>
            </a:pP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2505075" y="14287500"/>
            <a:ext cx="16649700" cy="2628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xmlns="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2" y="21499908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2060"/>
                </a:solidFill>
              </a:rPr>
              <a:t>4. </a:t>
            </a:r>
            <a:r>
              <a:rPr lang="en-US" b="1" dirty="0">
                <a:solidFill>
                  <a:srgbClr val="002060"/>
                </a:solidFill>
              </a:rPr>
              <a:t>REFERENCIAS </a:t>
            </a:r>
            <a:r>
              <a:rPr lang="en-US" b="1" dirty="0" smtClean="0">
                <a:solidFill>
                  <a:srgbClr val="002060"/>
                </a:solidFill>
              </a:rPr>
              <a:t>BIBLIOGRÁFICAS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9" name="Text Placeholder 28">
            <a:extLst>
              <a:ext uri="{FF2B5EF4-FFF2-40B4-BE49-F238E27FC236}">
                <a16:creationId xmlns:a16="http://schemas.microsoft.com/office/drawing/2014/main" xmlns="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10219013" y="26027834"/>
            <a:ext cx="10093882" cy="566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>
                <a:solidFill>
                  <a:srgbClr val="002060"/>
                </a:solidFill>
              </a:rPr>
              <a:t>AGRADECIMIENTOS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0" name="Rectángulo 39"/>
          <p:cNvSpPr/>
          <p:nvPr/>
        </p:nvSpPr>
        <p:spPr>
          <a:xfrm>
            <a:off x="1181100" y="10663141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ubtítulo 2"/>
          <p:cNvSpPr txBox="1">
            <a:spLocks/>
          </p:cNvSpPr>
          <p:nvPr/>
        </p:nvSpPr>
        <p:spPr>
          <a:xfrm>
            <a:off x="1200150" y="14287500"/>
            <a:ext cx="19112745" cy="1714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3200" dirty="0" smtClean="0"/>
              <a:t>Toma </a:t>
            </a:r>
            <a:r>
              <a:rPr lang="es-ES" sz="3200" dirty="0" smtClean="0"/>
              <a:t>como premisa  el desarrollo del capital humano y la organización departamental con liderazgo comprometido. Se organizaron los recursos humanos según características personales, profesionales y potencialidades para la colectividad. </a:t>
            </a:r>
            <a:r>
              <a:rPr lang="es-ES" sz="3200" dirty="0" smtClean="0"/>
              <a:t>En los cinco </a:t>
            </a:r>
            <a:r>
              <a:rPr lang="es-ES" sz="3200" dirty="0" smtClean="0"/>
              <a:t>años </a:t>
            </a:r>
            <a:r>
              <a:rPr lang="es-ES" sz="3200" dirty="0" smtClean="0"/>
              <a:t>de aplicación se logran formar </a:t>
            </a:r>
            <a:r>
              <a:rPr lang="es-ES" sz="3200" dirty="0" smtClean="0"/>
              <a:t>trece doctores. Acreditar dos carreras como Certificadas y dar apertura a una maestría con claustro propio con el 100% de doctores.</a:t>
            </a:r>
          </a:p>
          <a:p>
            <a:pPr algn="l"/>
            <a:endParaRPr lang="en-US" sz="3200" dirty="0"/>
          </a:p>
        </p:txBody>
      </p:sp>
      <p:sp>
        <p:nvSpPr>
          <p:cNvPr id="42" name="Rectángulo 41"/>
          <p:cNvSpPr/>
          <p:nvPr/>
        </p:nvSpPr>
        <p:spPr>
          <a:xfrm>
            <a:off x="1181100" y="14180587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ubtítulo 2"/>
          <p:cNvSpPr txBox="1">
            <a:spLocks/>
          </p:cNvSpPr>
          <p:nvPr/>
        </p:nvSpPr>
        <p:spPr>
          <a:xfrm>
            <a:off x="1343026" y="18316575"/>
            <a:ext cx="18969870" cy="1857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3200" dirty="0" smtClean="0"/>
              <a:t>El proceso de evaluación y acreditación de carreras en el departamento de Educación Especial tiene como núcleo integrador de los procesos universitarios a la estrategia de formación </a:t>
            </a:r>
            <a:r>
              <a:rPr lang="es-ES" sz="3200" dirty="0" smtClean="0"/>
              <a:t>doctoral, consolidación del claustro y cultura de la profesión. Se </a:t>
            </a:r>
            <a:r>
              <a:rPr lang="es-ES" sz="3200" dirty="0" smtClean="0"/>
              <a:t>trazaron proyecciones de carácter estratégico </a:t>
            </a:r>
            <a:r>
              <a:rPr lang="es-ES" sz="3200" dirty="0" smtClean="0"/>
              <a:t>que garantizaron la </a:t>
            </a:r>
            <a:r>
              <a:rPr lang="es-ES" sz="3200" dirty="0" smtClean="0"/>
              <a:t>calidad ascendente de los procesos sustantivos y su visibilidad nacional e </a:t>
            </a:r>
            <a:r>
              <a:rPr lang="es-ES" sz="3200" dirty="0" smtClean="0"/>
              <a:t>internacional.</a:t>
            </a:r>
            <a:endParaRPr lang="en-US" sz="3200" dirty="0"/>
          </a:p>
        </p:txBody>
      </p:sp>
      <p:sp>
        <p:nvSpPr>
          <p:cNvPr id="44" name="Rectángulo 43"/>
          <p:cNvSpPr/>
          <p:nvPr/>
        </p:nvSpPr>
        <p:spPr>
          <a:xfrm>
            <a:off x="1181100" y="18218386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ubtítulo 2"/>
          <p:cNvSpPr txBox="1">
            <a:spLocks/>
          </p:cNvSpPr>
          <p:nvPr/>
        </p:nvSpPr>
        <p:spPr>
          <a:xfrm>
            <a:off x="1257300" y="22517100"/>
            <a:ext cx="19055596" cy="1828799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es-ES" sz="7200" dirty="0" err="1" smtClean="0"/>
              <a:t>Lage</a:t>
            </a:r>
            <a:r>
              <a:rPr lang="es-ES" sz="7200" dirty="0" smtClean="0"/>
              <a:t> Dávila, A. (2018) La osadía de la ciencia. Editorial Academia, La Habana</a:t>
            </a:r>
          </a:p>
          <a:p>
            <a:pPr algn="l">
              <a:lnSpc>
                <a:spcPct val="110000"/>
              </a:lnSpc>
            </a:pPr>
            <a:r>
              <a:rPr lang="es-ES" sz="7200" dirty="0" smtClean="0"/>
              <a:t>Resolución No.150/18 Reglamento del Sistema de Evaluación y Acreditación de la Educación Superior (SEAES)</a:t>
            </a:r>
          </a:p>
          <a:p>
            <a:r>
              <a:rPr lang="es-ES" sz="7200" b="1" dirty="0" smtClean="0"/>
              <a:t> </a:t>
            </a:r>
            <a:endParaRPr lang="es-ES" sz="7200" dirty="0" smtClean="0"/>
          </a:p>
          <a:p>
            <a:pPr algn="l">
              <a:lnSpc>
                <a:spcPct val="110000"/>
              </a:lnSpc>
            </a:pPr>
            <a:endParaRPr lang="es-ES" sz="2600" dirty="0" smtClean="0"/>
          </a:p>
          <a:p>
            <a:pPr algn="l"/>
            <a:endParaRPr lang="en-US" sz="3200" dirty="0"/>
          </a:p>
        </p:txBody>
      </p:sp>
      <p:sp>
        <p:nvSpPr>
          <p:cNvPr id="46" name="Rectángulo 45"/>
          <p:cNvSpPr/>
          <p:nvPr/>
        </p:nvSpPr>
        <p:spPr>
          <a:xfrm>
            <a:off x="1181100" y="22410277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xmlns="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1" y="17298353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3. CONCLUSIONES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xmlns="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1" y="13265386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2. DESARROLLO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xmlns="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868709" y="9752770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1. INTRODUCCION (OBJETIVOS)</a:t>
            </a:r>
          </a:p>
        </p:txBody>
      </p:sp>
      <p:sp>
        <p:nvSpPr>
          <p:cNvPr id="54" name="Subtítulo 2"/>
          <p:cNvSpPr txBox="1">
            <a:spLocks/>
          </p:cNvSpPr>
          <p:nvPr/>
        </p:nvSpPr>
        <p:spPr>
          <a:xfrm>
            <a:off x="1181100" y="26675947"/>
            <a:ext cx="19131795" cy="8544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800" dirty="0" smtClean="0"/>
              <a:t>                                       A Fidel, precursor de la </a:t>
            </a:r>
            <a:r>
              <a:rPr lang="en-US" sz="2800" dirty="0" err="1" smtClean="0"/>
              <a:t>Educación</a:t>
            </a:r>
            <a:r>
              <a:rPr lang="en-US" sz="2800" dirty="0" smtClean="0"/>
              <a:t> Especial. A los </a:t>
            </a:r>
            <a:r>
              <a:rPr lang="en-US" sz="2800" dirty="0" err="1" smtClean="0"/>
              <a:t>estudiantes</a:t>
            </a:r>
            <a:r>
              <a:rPr lang="en-US" sz="2800" dirty="0" smtClean="0"/>
              <a:t> y </a:t>
            </a:r>
            <a:r>
              <a:rPr lang="en-US" sz="2800" dirty="0" err="1" smtClean="0"/>
              <a:t>profesores</a:t>
            </a:r>
            <a:r>
              <a:rPr lang="en-US" sz="2800" dirty="0" smtClean="0"/>
              <a:t> del </a:t>
            </a:r>
            <a:r>
              <a:rPr lang="en-US" sz="2800" dirty="0" err="1" smtClean="0"/>
              <a:t>departamento</a:t>
            </a:r>
            <a:r>
              <a:rPr lang="en-US" sz="2800" dirty="0" smtClean="0"/>
              <a:t> de </a:t>
            </a:r>
            <a:r>
              <a:rPr lang="en-US" sz="2800" dirty="0" err="1" smtClean="0"/>
              <a:t>Educación</a:t>
            </a:r>
            <a:r>
              <a:rPr lang="en-US" sz="2800" dirty="0" smtClean="0"/>
              <a:t> Especial de la Universidad de Pinar del Río.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6557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334</Words>
  <Application>Microsoft Office PowerPoint</Application>
  <PresentationFormat>Personalizado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XI Taller Internacional de Evaluación de la Calidad y Acreditación en la Educación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Profes</cp:lastModifiedBy>
  <cp:revision>21</cp:revision>
  <dcterms:created xsi:type="dcterms:W3CDTF">2021-12-21T16:45:31Z</dcterms:created>
  <dcterms:modified xsi:type="dcterms:W3CDTF">2022-01-19T21:48:30Z</dcterms:modified>
</cp:coreProperties>
</file>